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1"/>
  </p:sldMasterIdLst>
  <p:sldIdLst>
    <p:sldId id="256" r:id="rId2"/>
    <p:sldId id="257" r:id="rId3"/>
    <p:sldId id="258" r:id="rId4"/>
    <p:sldId id="259" r:id="rId5"/>
    <p:sldId id="260" r:id="rId6"/>
    <p:sldId id="261" r:id="rId7"/>
    <p:sldId id="263" r:id="rId8"/>
    <p:sldId id="262" r:id="rId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92">
          <p15:clr>
            <a:srgbClr val="A4A3A4"/>
          </p15:clr>
        </p15:guide>
        <p15:guide id="2" pos="192">
          <p15:clr>
            <a:srgbClr val="A4A3A4"/>
          </p15:clr>
        </p15:guide>
        <p15:guide id="3" orient="horz" pos="108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75" d="100"/>
          <a:sy n="75" d="100"/>
        </p:scale>
        <p:origin x="1950" y="858"/>
      </p:cViewPr>
      <p:guideLst>
        <p:guide orient="horz" pos="792"/>
        <p:guide pos="192"/>
        <p:guide orient="horz" pos="10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22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22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220" Type="http://customschemas.google.com/relationships/presentationmetadata" Target="metadata"/><Relationship Id="rId5" Type="http://schemas.openxmlformats.org/officeDocument/2006/relationships/slide" Target="slides/slide4.xml"/><Relationship Id="rId22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223" Type="http://schemas.openxmlformats.org/officeDocument/2006/relationships/theme" Target="theme/theme1.xml"/></Relationships>
</file>

<file path=ppt/media/image1.png>
</file>

<file path=ppt/media/image2.jpg>
</file>

<file path=ppt/media/image3.jp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7878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13"/>
        <p:cNvGrpSpPr/>
        <p:nvPr/>
      </p:nvGrpSpPr>
      <p:grpSpPr>
        <a:xfrm>
          <a:off x="0" y="0"/>
          <a:ext cx="0" cy="0"/>
          <a:chOff x="0" y="0"/>
          <a:chExt cx="0" cy="0"/>
        </a:xfrm>
      </p:grpSpPr>
    </p:spTree>
    <p:extLst>
      <p:ext uri="{BB962C8B-B14F-4D97-AF65-F5344CB8AC3E}">
        <p14:creationId xmlns:p14="http://schemas.microsoft.com/office/powerpoint/2010/main" val="2771877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826647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p:nvPicPr>
        <p:blipFill rotWithShape="1">
          <a:blip r:embed="rId6">
            <a:alphaModFix/>
          </a:blip>
          <a:srcRect/>
          <a:stretch/>
        </p:blipFill>
        <p:spPr>
          <a:xfrm>
            <a:off x="10072688" y="78002"/>
            <a:ext cx="1800225" cy="575514"/>
          </a:xfrm>
          <a:prstGeom prst="rect">
            <a:avLst/>
          </a:prstGeom>
          <a:noFill/>
          <a:ln>
            <a:noFill/>
          </a:ln>
        </p:spPr>
      </p:pic>
      <p:sp>
        <p:nvSpPr>
          <p:cNvPr id="15" name="Rectangle 14">
            <a:extLst>
              <a:ext uri="{FF2B5EF4-FFF2-40B4-BE49-F238E27FC236}">
                <a16:creationId xmlns:a16="http://schemas.microsoft.com/office/drawing/2014/main" id="{E153E6A6-60E4-FE14-1CBC-8CC211274D1C}"/>
              </a:ext>
            </a:extLst>
          </p:cNvPr>
          <p:cNvSpPr/>
          <p:nvPr/>
        </p:nvSpPr>
        <p:spPr>
          <a:xfrm>
            <a:off x="1" y="0"/>
            <a:ext cx="9829800" cy="717630"/>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18">
            <a:extLst>
              <a:ext uri="{FF2B5EF4-FFF2-40B4-BE49-F238E27FC236}">
                <a16:creationId xmlns:a16="http://schemas.microsoft.com/office/drawing/2014/main" id="{2C7CE881-772B-9023-3054-4B219B75D755}"/>
              </a:ext>
            </a:extLst>
          </p:cNvPr>
          <p:cNvSpPr/>
          <p:nvPr/>
        </p:nvSpPr>
        <p:spPr>
          <a:xfrm>
            <a:off x="9888967" y="-419"/>
            <a:ext cx="112283" cy="732357"/>
          </a:xfrm>
          <a:prstGeom prst="rect">
            <a:avLst/>
          </a:prstGeom>
          <a:solidFill>
            <a:srgbClr val="7FB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1" name="Picture 30" descr="A blue and white background&#10;&#10;Description automatically generated with medium confidence">
            <a:extLst>
              <a:ext uri="{FF2B5EF4-FFF2-40B4-BE49-F238E27FC236}">
                <a16:creationId xmlns:a16="http://schemas.microsoft.com/office/drawing/2014/main" id="{16A7B69A-9B14-87FE-841D-37F0A91D141D}"/>
              </a:ext>
            </a:extLst>
          </p:cNvPr>
          <p:cNvPicPr>
            <a:picLocks noChangeAspect="1"/>
          </p:cNvPicPr>
          <p:nvPr/>
        </p:nvPicPr>
        <p:blipFill rotWithShape="1">
          <a:blip r:embed="rId7">
            <a:alphaModFix amt="16000"/>
          </a:blip>
          <a:srcRect t="24724" r="1619" b="63695"/>
          <a:stretch/>
        </p:blipFill>
        <p:spPr>
          <a:xfrm>
            <a:off x="0" y="-1"/>
            <a:ext cx="9839325" cy="723901"/>
          </a:xfrm>
          <a:prstGeom prst="rect">
            <a:avLst/>
          </a:prstGeom>
        </p:spPr>
      </p:pic>
      <p:sp>
        <p:nvSpPr>
          <p:cNvPr id="2" name="Rectangle 1">
            <a:extLst>
              <a:ext uri="{FF2B5EF4-FFF2-40B4-BE49-F238E27FC236}">
                <a16:creationId xmlns:a16="http://schemas.microsoft.com/office/drawing/2014/main" id="{37B91A16-5D54-2FC0-B0FD-A78085FC1313}"/>
              </a:ext>
            </a:extLst>
          </p:cNvPr>
          <p:cNvSpPr/>
          <p:nvPr/>
        </p:nvSpPr>
        <p:spPr>
          <a:xfrm>
            <a:off x="11925300" y="-419"/>
            <a:ext cx="266700" cy="732357"/>
          </a:xfrm>
          <a:prstGeom prst="rect">
            <a:avLst/>
          </a:prstGeom>
          <a:solidFill>
            <a:srgbClr val="FED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 bg1="lt1" tx1="dk1" bg2="dk2" tx2="lt2" accent1="accent1" accent2="accent2" accent3="accent3" accent4="accent4" accent5="accent5" accent6="accent6" hlink="hlink" folHlink="folHlink"/>
  <p:sldLayoutIdLst>
    <p:sldLayoutId id="2147483687" r:id="rId1"/>
    <p:sldLayoutId id="2147483701" r:id="rId2"/>
    <p:sldLayoutId id="2147483714" r:id="rId3"/>
    <p:sldLayoutId id="2147483727" r:id="rId4"/>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erson sitting at a desk with a computer&#10;&#10;Description automatically generated">
            <a:extLst>
              <a:ext uri="{FF2B5EF4-FFF2-40B4-BE49-F238E27FC236}">
                <a16:creationId xmlns:a16="http://schemas.microsoft.com/office/drawing/2014/main" id="{07B8740D-C76F-46FC-AEFB-23FB0614DB0C}"/>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Rounded Corners 3">
            <a:extLst>
              <a:ext uri="{FF2B5EF4-FFF2-40B4-BE49-F238E27FC236}">
                <a16:creationId xmlns:a16="http://schemas.microsoft.com/office/drawing/2014/main" id="{C1857762-AD52-483C-B3E1-635C5BBC6F2F}"/>
              </a:ext>
            </a:extLst>
          </p:cNvPr>
          <p:cNvSpPr/>
          <p:nvPr/>
        </p:nvSpPr>
        <p:spPr>
          <a:xfrm>
            <a:off x="5873750" y="584200"/>
            <a:ext cx="4673600" cy="977900"/>
          </a:xfrm>
          <a:prstGeom prst="roundRect">
            <a:avLst/>
          </a:prstGeom>
          <a:solidFill>
            <a:srgbClr val="EBEEF9"/>
          </a:solidFill>
          <a:ln>
            <a:solidFill>
              <a:schemeClr val="bg1">
                <a:lumMod val="8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D5067E9C-C7B9-4476-9708-CBB3F66FD892}"/>
              </a:ext>
            </a:extLst>
          </p:cNvPr>
          <p:cNvSpPr txBox="1"/>
          <p:nvPr/>
        </p:nvSpPr>
        <p:spPr>
          <a:xfrm>
            <a:off x="4151586" y="3429000"/>
            <a:ext cx="6870861" cy="646331"/>
          </a:xfrm>
          <a:prstGeom prst="rect">
            <a:avLst/>
          </a:prstGeom>
          <a:noFill/>
        </p:spPr>
        <p:txBody>
          <a:bodyPr wrap="square" rtlCol="0">
            <a:spAutoFit/>
          </a:bodyPr>
          <a:lstStyle/>
          <a:p>
            <a:pPr algn="r"/>
            <a:r>
              <a:rPr lang="en-IN" sz="3600" dirty="0">
                <a:solidFill>
                  <a:schemeClr val="bg1"/>
                </a:solidFill>
              </a:rPr>
              <a:t>Plant Disease Detection</a:t>
            </a:r>
            <a:r>
              <a:rPr lang="en-US" sz="3600" b="1" dirty="0">
                <a:solidFill>
                  <a:schemeClr val="bg1"/>
                </a:solidFill>
                <a:latin typeface="Calibri" panose="020F0502020204030204" pitchFamily="34" charset="0"/>
                <a:cs typeface="Times New Roman" panose="02020603050405020304" pitchFamily="18" charset="0"/>
              </a:rPr>
              <a:t> </a:t>
            </a:r>
            <a:r>
              <a:rPr lang="en-IN" sz="3600" b="1" dirty="0">
                <a:solidFill>
                  <a:schemeClr val="bg1"/>
                </a:solidFill>
                <a:latin typeface="Calibri" panose="020F0502020204030204" pitchFamily="34" charset="0"/>
                <a:cs typeface="Times New Roman" panose="02020603050405020304" pitchFamily="18" charset="0"/>
              </a:rPr>
              <a:t> </a:t>
            </a:r>
            <a:endParaRPr lang="en-US" sz="3600" b="1" dirty="0">
              <a:solidFill>
                <a:schemeClr val="bg1"/>
              </a:solidFill>
              <a:latin typeface="Arial" panose="020B0604020202020204" pitchFamily="34" charset="0"/>
              <a:cs typeface="Arial" panose="020B0604020202020204" pitchFamily="34" charset="0"/>
            </a:endParaRPr>
          </a:p>
        </p:txBody>
      </p:sp>
      <p:grpSp>
        <p:nvGrpSpPr>
          <p:cNvPr id="6" name="Group 5">
            <a:extLst>
              <a:ext uri="{FF2B5EF4-FFF2-40B4-BE49-F238E27FC236}">
                <a16:creationId xmlns:a16="http://schemas.microsoft.com/office/drawing/2014/main" id="{D7224A59-2417-428A-A991-E468431BB817}"/>
              </a:ext>
            </a:extLst>
          </p:cNvPr>
          <p:cNvGrpSpPr/>
          <p:nvPr/>
        </p:nvGrpSpPr>
        <p:grpSpPr>
          <a:xfrm>
            <a:off x="6890523" y="742091"/>
            <a:ext cx="2640053" cy="664378"/>
            <a:chOff x="2375536" y="1112060"/>
            <a:chExt cx="3292636" cy="828603"/>
          </a:xfrm>
        </p:grpSpPr>
        <p:pic>
          <p:nvPicPr>
            <p:cNvPr id="7" name="Picture 6" descr="A close up of a logo&#10;&#10;Description automatically generated">
              <a:extLst>
                <a:ext uri="{FF2B5EF4-FFF2-40B4-BE49-F238E27FC236}">
                  <a16:creationId xmlns:a16="http://schemas.microsoft.com/office/drawing/2014/main" id="{BD3530AF-9771-470E-A9BF-F28AA227533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92781" y="1270168"/>
              <a:ext cx="1575391" cy="512386"/>
            </a:xfrm>
            <a:prstGeom prst="rect">
              <a:avLst/>
            </a:prstGeom>
          </p:spPr>
        </p:pic>
        <p:pic>
          <p:nvPicPr>
            <p:cNvPr id="8" name="Picture 7" descr="A yellow and red shell logo&#10;&#10;Description automatically generated">
              <a:extLst>
                <a:ext uri="{FF2B5EF4-FFF2-40B4-BE49-F238E27FC236}">
                  <a16:creationId xmlns:a16="http://schemas.microsoft.com/office/drawing/2014/main" id="{75E6A819-9F3F-4787-A707-A7415C302BFA}"/>
                </a:ext>
              </a:extLst>
            </p:cNvPr>
            <p:cNvPicPr>
              <a:picLocks noChangeAspect="1"/>
            </p:cNvPicPr>
            <p:nvPr/>
          </p:nvPicPr>
          <p:blipFill>
            <a:blip r:embed="rId4"/>
            <a:stretch>
              <a:fillRect/>
            </a:stretch>
          </p:blipFill>
          <p:spPr>
            <a:xfrm>
              <a:off x="2375536" y="1112060"/>
              <a:ext cx="985475" cy="828603"/>
            </a:xfrm>
            <a:prstGeom prst="rect">
              <a:avLst/>
            </a:prstGeom>
          </p:spPr>
        </p:pic>
      </p:grpSp>
      <p:sp>
        <p:nvSpPr>
          <p:cNvPr id="3" name="TextBox 2">
            <a:extLst>
              <a:ext uri="{FF2B5EF4-FFF2-40B4-BE49-F238E27FC236}">
                <a16:creationId xmlns:a16="http://schemas.microsoft.com/office/drawing/2014/main" id="{D0BE5D55-058F-9DD3-BC8F-AE6AFF4375AC}"/>
              </a:ext>
            </a:extLst>
          </p:cNvPr>
          <p:cNvSpPr txBox="1"/>
          <p:nvPr/>
        </p:nvSpPr>
        <p:spPr>
          <a:xfrm>
            <a:off x="4245251" y="4062366"/>
            <a:ext cx="6870861" cy="253916"/>
          </a:xfrm>
          <a:prstGeom prst="rect">
            <a:avLst/>
          </a:prstGeom>
          <a:noFill/>
        </p:spPr>
        <p:txBody>
          <a:bodyPr wrap="square" rtlCol="0">
            <a:spAutoFit/>
          </a:bodyPr>
          <a:lstStyle/>
          <a:p>
            <a:pPr algn="r"/>
            <a:r>
              <a:rPr lang="en-US" sz="1050" b="1" dirty="0">
                <a:solidFill>
                  <a:schemeClr val="bg1"/>
                </a:solidFill>
                <a:latin typeface="Arial" panose="020B0604020202020204" pitchFamily="34" charset="0"/>
                <a:cs typeface="Arial" panose="020B0604020202020204" pitchFamily="34" charset="0"/>
              </a:rPr>
              <a:t>-ARYA RAUT</a:t>
            </a:r>
          </a:p>
        </p:txBody>
      </p:sp>
    </p:spTree>
    <p:extLst>
      <p:ext uri="{BB962C8B-B14F-4D97-AF65-F5344CB8AC3E}">
        <p14:creationId xmlns:p14="http://schemas.microsoft.com/office/powerpoint/2010/main" val="367127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94E319-C77C-49E2-964C-6E125D716194}"/>
              </a:ext>
            </a:extLst>
          </p:cNvPr>
          <p:cNvSpPr txBox="1"/>
          <p:nvPr/>
        </p:nvSpPr>
        <p:spPr>
          <a:xfrm>
            <a:off x="191911" y="972537"/>
            <a:ext cx="2652889" cy="400110"/>
          </a:xfrm>
          <a:prstGeom prst="rect">
            <a:avLst/>
          </a:prstGeom>
          <a:noFill/>
        </p:spPr>
        <p:txBody>
          <a:bodyPr wrap="square">
            <a:spAutoFit/>
          </a:bodyPr>
          <a:lstStyle/>
          <a:p>
            <a:r>
              <a:rPr lang="en-IN" sz="2000" b="1" dirty="0">
                <a:solidFill>
                  <a:srgbClr val="213163"/>
                </a:solidFill>
              </a:rPr>
              <a:t>Learning Objectives</a:t>
            </a:r>
            <a:endParaRPr lang="en-IN" sz="2000" dirty="0">
              <a:solidFill>
                <a:srgbClr val="213163"/>
              </a:solidFill>
            </a:endParaRPr>
          </a:p>
        </p:txBody>
      </p:sp>
      <p:cxnSp>
        <p:nvCxnSpPr>
          <p:cNvPr id="5" name="Straight Connector 4">
            <a:extLst>
              <a:ext uri="{FF2B5EF4-FFF2-40B4-BE49-F238E27FC236}">
                <a16:creationId xmlns:a16="http://schemas.microsoft.com/office/drawing/2014/main" id="{CA22F707-7F22-48A3-97EC-98EFB1023A55}"/>
              </a:ext>
            </a:extLst>
          </p:cNvPr>
          <p:cNvCxnSpPr/>
          <p:nvPr/>
        </p:nvCxnSpPr>
        <p:spPr>
          <a:xfrm>
            <a:off x="0" y="6055360"/>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6" name="Picture 5" descr="A ladder leading to a large yellow circle&#10;&#10;Description automatically generated">
            <a:extLst>
              <a:ext uri="{FF2B5EF4-FFF2-40B4-BE49-F238E27FC236}">
                <a16:creationId xmlns:a16="http://schemas.microsoft.com/office/drawing/2014/main" id="{E2920B14-B344-4926-9729-BC7EBD91FF9A}"/>
              </a:ext>
            </a:extLst>
          </p:cNvPr>
          <p:cNvPicPr>
            <a:picLocks noChangeAspect="1"/>
          </p:cNvPicPr>
          <p:nvPr/>
        </p:nvPicPr>
        <p:blipFill rotWithShape="1">
          <a:blip r:embed="rId2">
            <a:alphaModFix amt="85000"/>
          </a:blip>
          <a:srcRect l="13763" t="6135" r="13650"/>
          <a:stretch/>
        </p:blipFill>
        <p:spPr>
          <a:xfrm>
            <a:off x="7345680" y="1442720"/>
            <a:ext cx="4500880" cy="4632960"/>
          </a:xfrm>
          <a:prstGeom prst="rect">
            <a:avLst/>
          </a:prstGeom>
        </p:spPr>
      </p:pic>
      <p:sp>
        <p:nvSpPr>
          <p:cNvPr id="7" name="TextBox 6">
            <a:extLst>
              <a:ext uri="{FF2B5EF4-FFF2-40B4-BE49-F238E27FC236}">
                <a16:creationId xmlns:a16="http://schemas.microsoft.com/office/drawing/2014/main" id="{6C264928-EACB-4739-BDDA-6799C99356F3}"/>
              </a:ext>
            </a:extLst>
          </p:cNvPr>
          <p:cNvSpPr txBox="1"/>
          <p:nvPr/>
        </p:nvSpPr>
        <p:spPr>
          <a:xfrm>
            <a:off x="8839200" y="3168609"/>
            <a:ext cx="1503681" cy="630942"/>
          </a:xfrm>
          <a:prstGeom prst="rect">
            <a:avLst/>
          </a:prstGeom>
          <a:noFill/>
        </p:spPr>
        <p:txBody>
          <a:bodyPr wrap="square" rtlCol="0">
            <a:spAutoFit/>
          </a:bodyPr>
          <a:lstStyle/>
          <a:p>
            <a:pPr>
              <a:spcAft>
                <a:spcPts val="800"/>
              </a:spcAft>
            </a:pPr>
            <a:r>
              <a:rPr lang="en-IN" sz="3500" b="1" dirty="0">
                <a:solidFill>
                  <a:schemeClr val="tx1"/>
                </a:solidFill>
                <a:latin typeface="+mn-lt"/>
              </a:rPr>
              <a:t>GOAL</a:t>
            </a:r>
          </a:p>
        </p:txBody>
      </p:sp>
      <p:sp>
        <p:nvSpPr>
          <p:cNvPr id="9" name="TextBox 8">
            <a:extLst>
              <a:ext uri="{FF2B5EF4-FFF2-40B4-BE49-F238E27FC236}">
                <a16:creationId xmlns:a16="http://schemas.microsoft.com/office/drawing/2014/main" id="{628E2E6C-7EB4-3659-C740-8D65AA446977}"/>
              </a:ext>
            </a:extLst>
          </p:cNvPr>
          <p:cNvSpPr txBox="1"/>
          <p:nvPr/>
        </p:nvSpPr>
        <p:spPr>
          <a:xfrm>
            <a:off x="191911" y="1685831"/>
            <a:ext cx="7143610" cy="3785652"/>
          </a:xfrm>
          <a:prstGeom prst="rect">
            <a:avLst/>
          </a:prstGeom>
          <a:noFill/>
        </p:spPr>
        <p:txBody>
          <a:bodyPr wrap="square">
            <a:spAutoFit/>
          </a:bodyPr>
          <a:lstStyle/>
          <a:p>
            <a:pPr algn="just">
              <a:buFont typeface="Arial" panose="020B0604020202020204" pitchFamily="34" charset="0"/>
              <a:buChar char="•"/>
            </a:pPr>
            <a:r>
              <a:rPr lang="en-US" sz="2400" dirty="0"/>
              <a:t>Understand how deep learning can be applied in agriculture.</a:t>
            </a:r>
          </a:p>
          <a:p>
            <a:pPr algn="just">
              <a:buFont typeface="Arial" panose="020B0604020202020204" pitchFamily="34" charset="0"/>
              <a:buChar char="•"/>
            </a:pPr>
            <a:r>
              <a:rPr lang="en-US" sz="2400" dirty="0"/>
              <a:t>Learn image classification using Convolutional Neural Networks (CNNs).</a:t>
            </a:r>
          </a:p>
          <a:p>
            <a:pPr algn="just">
              <a:buFont typeface="Arial" panose="020B0604020202020204" pitchFamily="34" charset="0"/>
              <a:buChar char="•"/>
            </a:pPr>
            <a:r>
              <a:rPr lang="en-US" sz="2400" dirty="0"/>
              <a:t>Gain hands-on experience with </a:t>
            </a:r>
            <a:r>
              <a:rPr lang="en-US" sz="2400" dirty="0" err="1"/>
              <a:t>PyTorch</a:t>
            </a:r>
            <a:r>
              <a:rPr lang="en-US" sz="2400" dirty="0"/>
              <a:t> and Flask integration.</a:t>
            </a:r>
          </a:p>
          <a:p>
            <a:pPr algn="just">
              <a:buFont typeface="Arial" panose="020B0604020202020204" pitchFamily="34" charset="0"/>
              <a:buChar char="•"/>
            </a:pPr>
            <a:r>
              <a:rPr lang="en-US" sz="2400" dirty="0"/>
              <a:t>Develop a real-time disease detection system for plant leaves.</a:t>
            </a:r>
          </a:p>
          <a:p>
            <a:pPr algn="just">
              <a:buFont typeface="Arial" panose="020B0604020202020204" pitchFamily="34" charset="0"/>
              <a:buChar char="•"/>
            </a:pPr>
            <a:r>
              <a:rPr lang="en-US" sz="2400" dirty="0"/>
              <a:t>Bridge the gap between AI research and real-world farmer support tools.</a:t>
            </a:r>
          </a:p>
        </p:txBody>
      </p:sp>
    </p:spTree>
    <p:extLst>
      <p:ext uri="{BB962C8B-B14F-4D97-AF65-F5344CB8AC3E}">
        <p14:creationId xmlns:p14="http://schemas.microsoft.com/office/powerpoint/2010/main" val="2932052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35834" y="1067664"/>
            <a:ext cx="6102626" cy="400110"/>
          </a:xfrm>
          <a:prstGeom prst="rect">
            <a:avLst/>
          </a:prstGeom>
          <a:noFill/>
        </p:spPr>
        <p:txBody>
          <a:bodyPr wrap="square">
            <a:spAutoFit/>
          </a:bodyPr>
          <a:lstStyle/>
          <a:p>
            <a:r>
              <a:rPr lang="en-US" sz="1800" b="1" dirty="0">
                <a:solidFill>
                  <a:srgbClr val="213163"/>
                </a:solidFill>
              </a:rPr>
              <a:t>T</a:t>
            </a:r>
            <a:r>
              <a:rPr lang="en-IN" sz="2000" b="1" dirty="0" err="1">
                <a:solidFill>
                  <a:srgbClr val="213163"/>
                </a:solidFill>
              </a:rPr>
              <a:t>ools</a:t>
            </a:r>
            <a:r>
              <a:rPr lang="en-IN" sz="2000" b="1" dirty="0">
                <a:solidFill>
                  <a:srgbClr val="213163"/>
                </a:solidFill>
              </a:rPr>
              <a:t> and Technology used </a:t>
            </a:r>
          </a:p>
        </p:txBody>
      </p:sp>
      <p:sp>
        <p:nvSpPr>
          <p:cNvPr id="4" name="TextBox 3">
            <a:extLst>
              <a:ext uri="{FF2B5EF4-FFF2-40B4-BE49-F238E27FC236}">
                <a16:creationId xmlns:a16="http://schemas.microsoft.com/office/drawing/2014/main" id="{CA0730FB-2E5B-9B51-6614-4BC6264A8BB5}"/>
              </a:ext>
            </a:extLst>
          </p:cNvPr>
          <p:cNvSpPr txBox="1"/>
          <p:nvPr/>
        </p:nvSpPr>
        <p:spPr>
          <a:xfrm>
            <a:off x="139585" y="1763405"/>
            <a:ext cx="10186233" cy="4524315"/>
          </a:xfrm>
          <a:prstGeom prst="rect">
            <a:avLst/>
          </a:prstGeom>
          <a:noFill/>
        </p:spPr>
        <p:txBody>
          <a:bodyPr wrap="square">
            <a:spAutoFit/>
          </a:bodyPr>
          <a:lstStyle/>
          <a:p>
            <a:pPr>
              <a:buFont typeface="Arial" panose="020B0604020202020204" pitchFamily="34" charset="0"/>
              <a:buChar char="•"/>
            </a:pPr>
            <a:r>
              <a:rPr lang="en-IN" sz="3200" b="1" dirty="0"/>
              <a:t>Programming Language:</a:t>
            </a:r>
            <a:r>
              <a:rPr lang="en-IN" sz="3200" dirty="0"/>
              <a:t> Python 3.8</a:t>
            </a:r>
          </a:p>
          <a:p>
            <a:pPr>
              <a:buFont typeface="Arial" panose="020B0604020202020204" pitchFamily="34" charset="0"/>
              <a:buChar char="•"/>
            </a:pPr>
            <a:r>
              <a:rPr lang="en-IN" sz="3200" b="1" dirty="0"/>
              <a:t>Deep Learning Framework:</a:t>
            </a:r>
            <a:r>
              <a:rPr lang="en-IN" sz="3200" dirty="0"/>
              <a:t> </a:t>
            </a:r>
            <a:r>
              <a:rPr lang="en-IN" sz="3200" dirty="0" err="1"/>
              <a:t>PyTorch</a:t>
            </a:r>
            <a:endParaRPr lang="en-IN" sz="3200" dirty="0"/>
          </a:p>
          <a:p>
            <a:pPr>
              <a:buFont typeface="Arial" panose="020B0604020202020204" pitchFamily="34" charset="0"/>
              <a:buChar char="•"/>
            </a:pPr>
            <a:r>
              <a:rPr lang="en-IN" sz="3200" b="1" dirty="0"/>
              <a:t>Model Type:</a:t>
            </a:r>
            <a:r>
              <a:rPr lang="en-IN" sz="3200" dirty="0"/>
              <a:t> Convolutional Neural Network (CNN)</a:t>
            </a:r>
          </a:p>
          <a:p>
            <a:pPr>
              <a:buFont typeface="Arial" panose="020B0604020202020204" pitchFamily="34" charset="0"/>
              <a:buChar char="•"/>
            </a:pPr>
            <a:r>
              <a:rPr lang="en-IN" sz="3200" b="1" dirty="0"/>
              <a:t>Dataset:</a:t>
            </a:r>
            <a:r>
              <a:rPr lang="en-IN" sz="3200" dirty="0"/>
              <a:t> Plant Village Dataset (39 leaf disease categories)</a:t>
            </a:r>
          </a:p>
          <a:p>
            <a:pPr>
              <a:buFont typeface="Arial" panose="020B0604020202020204" pitchFamily="34" charset="0"/>
              <a:buChar char="•"/>
            </a:pPr>
            <a:r>
              <a:rPr lang="en-IN" sz="3200" b="1" dirty="0"/>
              <a:t>Backend Framework:</a:t>
            </a:r>
            <a:r>
              <a:rPr lang="en-IN" sz="3200" dirty="0"/>
              <a:t> Flask (for web app deployment)</a:t>
            </a:r>
          </a:p>
          <a:p>
            <a:pPr>
              <a:buFont typeface="Arial" panose="020B0604020202020204" pitchFamily="34" charset="0"/>
              <a:buChar char="•"/>
            </a:pPr>
            <a:r>
              <a:rPr lang="en-IN" sz="3200" b="1" dirty="0"/>
              <a:t>Other Tools:</a:t>
            </a:r>
            <a:r>
              <a:rPr lang="en-IN" sz="3200" dirty="0"/>
              <a:t> </a:t>
            </a:r>
            <a:r>
              <a:rPr lang="en-IN" sz="3200" dirty="0" err="1"/>
              <a:t>Jupyter</a:t>
            </a:r>
            <a:r>
              <a:rPr lang="en-IN" sz="3200" dirty="0"/>
              <a:t> Notebook, OpenCV, Matplotlib, NumPy, Pandas</a:t>
            </a:r>
          </a:p>
        </p:txBody>
      </p:sp>
    </p:spTree>
    <p:extLst>
      <p:ext uri="{BB962C8B-B14F-4D97-AF65-F5344CB8AC3E}">
        <p14:creationId xmlns:p14="http://schemas.microsoft.com/office/powerpoint/2010/main" val="564571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68356" y="1014656"/>
            <a:ext cx="6102626" cy="400110"/>
          </a:xfrm>
          <a:prstGeom prst="rect">
            <a:avLst/>
          </a:prstGeom>
          <a:noFill/>
        </p:spPr>
        <p:txBody>
          <a:bodyPr wrap="square">
            <a:spAutoFit/>
          </a:bodyPr>
          <a:lstStyle/>
          <a:p>
            <a:r>
              <a:rPr lang="en-US" sz="2000" b="1" dirty="0">
                <a:solidFill>
                  <a:srgbClr val="213163"/>
                </a:solidFill>
              </a:rPr>
              <a:t>Methodology</a:t>
            </a:r>
            <a:r>
              <a:rPr lang="en-US" sz="1800" b="1" dirty="0">
                <a:solidFill>
                  <a:srgbClr val="213163"/>
                </a:solidFill>
              </a:rPr>
              <a:t> </a:t>
            </a:r>
            <a:endParaRPr lang="en-IN" sz="1800" dirty="0">
              <a:solidFill>
                <a:srgbClr val="213163"/>
              </a:solidFill>
            </a:endParaRPr>
          </a:p>
        </p:txBody>
      </p:sp>
      <p:sp>
        <p:nvSpPr>
          <p:cNvPr id="4" name="TextBox 3">
            <a:extLst>
              <a:ext uri="{FF2B5EF4-FFF2-40B4-BE49-F238E27FC236}">
                <a16:creationId xmlns:a16="http://schemas.microsoft.com/office/drawing/2014/main" id="{7E737B0E-5432-07EC-B260-C96498E2E3B1}"/>
              </a:ext>
            </a:extLst>
          </p:cNvPr>
          <p:cNvSpPr txBox="1"/>
          <p:nvPr/>
        </p:nvSpPr>
        <p:spPr>
          <a:xfrm>
            <a:off x="272108" y="1414766"/>
            <a:ext cx="8478192" cy="4093428"/>
          </a:xfrm>
          <a:prstGeom prst="rect">
            <a:avLst/>
          </a:prstGeom>
          <a:noFill/>
        </p:spPr>
        <p:txBody>
          <a:bodyPr wrap="square">
            <a:spAutoFit/>
          </a:bodyPr>
          <a:lstStyle/>
          <a:p>
            <a:pPr>
              <a:buFont typeface="+mj-lt"/>
              <a:buAutoNum type="arabicPeriod"/>
            </a:pPr>
            <a:r>
              <a:rPr lang="en-IN" sz="2000" b="1" dirty="0"/>
              <a:t>Data Collection &amp; Preprocessing</a:t>
            </a:r>
            <a:endParaRPr lang="en-IN" sz="2000" dirty="0"/>
          </a:p>
          <a:p>
            <a:pPr marL="742950" lvl="1" indent="-285750">
              <a:buFont typeface="+mj-lt"/>
              <a:buAutoNum type="arabicPeriod"/>
            </a:pPr>
            <a:r>
              <a:rPr lang="en-IN" sz="2000" dirty="0"/>
              <a:t>Used Plant Village dataset.</a:t>
            </a:r>
          </a:p>
          <a:p>
            <a:pPr marL="742950" lvl="1" indent="-285750">
              <a:buFont typeface="+mj-lt"/>
              <a:buAutoNum type="arabicPeriod"/>
            </a:pPr>
            <a:r>
              <a:rPr lang="en-IN" sz="2000" dirty="0"/>
              <a:t>Image augmentation (rotation, flip, resize, normalization).</a:t>
            </a:r>
          </a:p>
          <a:p>
            <a:pPr>
              <a:buFont typeface="+mj-lt"/>
              <a:buAutoNum type="arabicPeriod"/>
            </a:pPr>
            <a:r>
              <a:rPr lang="en-IN" sz="2000" b="1" dirty="0"/>
              <a:t>Model Development</a:t>
            </a:r>
            <a:endParaRPr lang="en-IN" sz="2000" dirty="0"/>
          </a:p>
          <a:p>
            <a:pPr marL="742950" lvl="1" indent="-285750">
              <a:buFont typeface="+mj-lt"/>
              <a:buAutoNum type="arabicPeriod"/>
            </a:pPr>
            <a:r>
              <a:rPr lang="en-IN" sz="2000" dirty="0"/>
              <a:t>CNN architecture designed in </a:t>
            </a:r>
            <a:r>
              <a:rPr lang="en-IN" sz="2000" dirty="0" err="1"/>
              <a:t>PyTorch</a:t>
            </a:r>
            <a:r>
              <a:rPr lang="en-IN" sz="2000" dirty="0"/>
              <a:t>.</a:t>
            </a:r>
          </a:p>
          <a:p>
            <a:pPr marL="742950" lvl="1" indent="-285750">
              <a:buFont typeface="+mj-lt"/>
              <a:buAutoNum type="arabicPeriod"/>
            </a:pPr>
            <a:r>
              <a:rPr lang="en-IN" sz="2000" dirty="0"/>
              <a:t>Trained with multiple convolutional &amp; pooling layers.</a:t>
            </a:r>
          </a:p>
          <a:p>
            <a:pPr marL="742950" lvl="1" indent="-285750">
              <a:buFont typeface="+mj-lt"/>
              <a:buAutoNum type="arabicPeriod"/>
            </a:pPr>
            <a:r>
              <a:rPr lang="en-IN" sz="2000" dirty="0"/>
              <a:t>Optimized using Adam optimizer and Cross-Entropy loss.</a:t>
            </a:r>
          </a:p>
          <a:p>
            <a:pPr>
              <a:buFont typeface="+mj-lt"/>
              <a:buAutoNum type="arabicPeriod"/>
            </a:pPr>
            <a:r>
              <a:rPr lang="en-IN" sz="2000" b="1" dirty="0"/>
              <a:t>Model Evaluation</a:t>
            </a:r>
            <a:endParaRPr lang="en-IN" sz="2000" dirty="0"/>
          </a:p>
          <a:p>
            <a:pPr marL="742950" lvl="1" indent="-285750">
              <a:buFont typeface="+mj-lt"/>
              <a:buAutoNum type="arabicPeriod"/>
            </a:pPr>
            <a:r>
              <a:rPr lang="en-IN" sz="2000" dirty="0"/>
              <a:t>Tested on unseen images.</a:t>
            </a:r>
          </a:p>
          <a:p>
            <a:pPr marL="742950" lvl="1" indent="-285750">
              <a:buFont typeface="+mj-lt"/>
              <a:buAutoNum type="arabicPeriod"/>
            </a:pPr>
            <a:r>
              <a:rPr lang="en-IN" sz="2000" dirty="0"/>
              <a:t>Accuracy and confusion matrix </a:t>
            </a:r>
            <a:r>
              <a:rPr lang="en-IN" sz="2000" dirty="0" err="1"/>
              <a:t>analyzed</a:t>
            </a:r>
            <a:r>
              <a:rPr lang="en-IN" sz="2000" dirty="0"/>
              <a:t>.</a:t>
            </a:r>
          </a:p>
          <a:p>
            <a:pPr>
              <a:buFont typeface="+mj-lt"/>
              <a:buAutoNum type="arabicPeriod"/>
            </a:pPr>
            <a:r>
              <a:rPr lang="en-IN" sz="2000" b="1" dirty="0"/>
              <a:t>Deployment</a:t>
            </a:r>
            <a:endParaRPr lang="en-IN" sz="2000" dirty="0"/>
          </a:p>
          <a:p>
            <a:pPr marL="742950" lvl="1" indent="-285750">
              <a:buFont typeface="+mj-lt"/>
              <a:buAutoNum type="arabicPeriod"/>
            </a:pPr>
            <a:r>
              <a:rPr lang="en-IN" sz="2000" dirty="0"/>
              <a:t>Flask-based web application.</a:t>
            </a:r>
          </a:p>
          <a:p>
            <a:pPr marL="742950" lvl="1" indent="-285750">
              <a:buFont typeface="+mj-lt"/>
              <a:buAutoNum type="arabicPeriod"/>
            </a:pPr>
            <a:r>
              <a:rPr lang="en-IN" sz="2000" dirty="0"/>
              <a:t>Upload → Predict → Display Results.</a:t>
            </a:r>
          </a:p>
        </p:txBody>
      </p:sp>
    </p:spTree>
    <p:extLst>
      <p:ext uri="{BB962C8B-B14F-4D97-AF65-F5344CB8AC3E}">
        <p14:creationId xmlns:p14="http://schemas.microsoft.com/office/powerpoint/2010/main" val="2706790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Problem Statement:  </a:t>
            </a:r>
            <a:endParaRPr lang="en-IN" sz="2000" b="1" dirty="0">
              <a:solidFill>
                <a:srgbClr val="213163"/>
              </a:solidFill>
            </a:endParaRPr>
          </a:p>
        </p:txBody>
      </p:sp>
      <p:sp>
        <p:nvSpPr>
          <p:cNvPr id="4" name="TextBox 3">
            <a:extLst>
              <a:ext uri="{FF2B5EF4-FFF2-40B4-BE49-F238E27FC236}">
                <a16:creationId xmlns:a16="http://schemas.microsoft.com/office/drawing/2014/main" id="{8281E6A1-C1BD-B389-31B3-C85287EC1B66}"/>
              </a:ext>
            </a:extLst>
          </p:cNvPr>
          <p:cNvSpPr txBox="1"/>
          <p:nvPr/>
        </p:nvSpPr>
        <p:spPr>
          <a:xfrm>
            <a:off x="255104" y="1573960"/>
            <a:ext cx="10235096" cy="4401205"/>
          </a:xfrm>
          <a:prstGeom prst="rect">
            <a:avLst/>
          </a:prstGeom>
          <a:noFill/>
        </p:spPr>
        <p:txBody>
          <a:bodyPr wrap="square">
            <a:spAutoFit/>
          </a:bodyPr>
          <a:lstStyle/>
          <a:p>
            <a:pPr algn="just">
              <a:buNone/>
            </a:pPr>
            <a:r>
              <a:rPr lang="en-US" sz="2800" dirty="0"/>
              <a:t>Farmers often suffer from significant crop losses due to late or incorrect identification of plant diseases. Traditional methods of disease detection are manual, time-consuming, and require expert knowledge, which is not always easily available in rural or remote areas. Moreover, there is a lack of affordable, AI-powered tools that can assist farmers in diagnosing plant diseases quickly and accurately. This gap highlights the urgent need for a reliable and accessible technology-driven solution to support farmers in protecting their crops and improving agricultural productivity.</a:t>
            </a:r>
          </a:p>
        </p:txBody>
      </p:sp>
    </p:spTree>
    <p:extLst>
      <p:ext uri="{BB962C8B-B14F-4D97-AF65-F5344CB8AC3E}">
        <p14:creationId xmlns:p14="http://schemas.microsoft.com/office/powerpoint/2010/main" val="319659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Solution:  </a:t>
            </a:r>
            <a:endParaRPr lang="en-IN" sz="2000" b="1" dirty="0">
              <a:solidFill>
                <a:srgbClr val="213163"/>
              </a:solidFill>
            </a:endParaRPr>
          </a:p>
        </p:txBody>
      </p:sp>
      <p:sp>
        <p:nvSpPr>
          <p:cNvPr id="4" name="TextBox 3">
            <a:extLst>
              <a:ext uri="{FF2B5EF4-FFF2-40B4-BE49-F238E27FC236}">
                <a16:creationId xmlns:a16="http://schemas.microsoft.com/office/drawing/2014/main" id="{81CE1613-B103-FDE3-6A21-4128D4B98785}"/>
              </a:ext>
            </a:extLst>
          </p:cNvPr>
          <p:cNvSpPr txBox="1"/>
          <p:nvPr/>
        </p:nvSpPr>
        <p:spPr>
          <a:xfrm>
            <a:off x="255380" y="1631111"/>
            <a:ext cx="10742820" cy="3539430"/>
          </a:xfrm>
          <a:prstGeom prst="rect">
            <a:avLst/>
          </a:prstGeom>
          <a:noFill/>
        </p:spPr>
        <p:txBody>
          <a:bodyPr wrap="square">
            <a:spAutoFit/>
          </a:bodyPr>
          <a:lstStyle/>
          <a:p>
            <a:pPr>
              <a:buFont typeface="Arial" panose="020B0604020202020204" pitchFamily="34" charset="0"/>
              <a:buChar char="•"/>
            </a:pPr>
            <a:r>
              <a:rPr lang="en-US" sz="2800" dirty="0"/>
              <a:t>Build a </a:t>
            </a:r>
            <a:r>
              <a:rPr lang="en-US" sz="2800" b="1" dirty="0"/>
              <a:t>deep learning model</a:t>
            </a:r>
            <a:r>
              <a:rPr lang="en-US" sz="2800" dirty="0"/>
              <a:t> trained on plant leaf images.</a:t>
            </a:r>
          </a:p>
          <a:p>
            <a:pPr>
              <a:buFont typeface="Arial" panose="020B0604020202020204" pitchFamily="34" charset="0"/>
              <a:buChar char="•"/>
            </a:pPr>
            <a:r>
              <a:rPr lang="en-US" sz="2800" dirty="0"/>
              <a:t>Classify plant diseases into </a:t>
            </a:r>
            <a:r>
              <a:rPr lang="en-US" sz="2800" b="1" dirty="0"/>
              <a:t>39 categories</a:t>
            </a:r>
            <a:r>
              <a:rPr lang="en-US" sz="2800" dirty="0"/>
              <a:t> with high accuracy.</a:t>
            </a:r>
          </a:p>
          <a:p>
            <a:pPr>
              <a:buFont typeface="Arial" panose="020B0604020202020204" pitchFamily="34" charset="0"/>
              <a:buChar char="•"/>
            </a:pPr>
            <a:r>
              <a:rPr lang="en-US" sz="2800" dirty="0"/>
              <a:t>Provide a </a:t>
            </a:r>
            <a:r>
              <a:rPr lang="en-US" sz="2800" b="1" dirty="0"/>
              <a:t>user-friendly interface</a:t>
            </a:r>
            <a:r>
              <a:rPr lang="en-US" sz="2800" dirty="0"/>
              <a:t> where farmers can upload leaf images.</a:t>
            </a:r>
          </a:p>
          <a:p>
            <a:pPr>
              <a:buFont typeface="Arial" panose="020B0604020202020204" pitchFamily="34" charset="0"/>
              <a:buChar char="•"/>
            </a:pPr>
            <a:r>
              <a:rPr lang="en-US" sz="2800" dirty="0"/>
              <a:t>Display </a:t>
            </a:r>
            <a:r>
              <a:rPr lang="en-US" sz="2800" b="1" dirty="0"/>
              <a:t>predicted disease name</a:t>
            </a:r>
            <a:r>
              <a:rPr lang="en-US" sz="2800" dirty="0"/>
              <a:t> and suggest preventive measures.</a:t>
            </a:r>
          </a:p>
          <a:p>
            <a:pPr>
              <a:buFont typeface="Arial" panose="020B0604020202020204" pitchFamily="34" charset="0"/>
              <a:buChar char="•"/>
            </a:pPr>
            <a:r>
              <a:rPr lang="en-US" sz="2800" dirty="0"/>
              <a:t>Ensure scalability so it can be expanded for different crops in the future.</a:t>
            </a:r>
          </a:p>
        </p:txBody>
      </p:sp>
    </p:spTree>
    <p:extLst>
      <p:ext uri="{BB962C8B-B14F-4D97-AF65-F5344CB8AC3E}">
        <p14:creationId xmlns:p14="http://schemas.microsoft.com/office/powerpoint/2010/main" val="3002968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255104" y="1054412"/>
            <a:ext cx="6102626" cy="400110"/>
          </a:xfrm>
          <a:prstGeom prst="rect">
            <a:avLst/>
          </a:prstGeom>
          <a:noFill/>
        </p:spPr>
        <p:txBody>
          <a:bodyPr wrap="square">
            <a:spAutoFit/>
          </a:bodyPr>
          <a:lstStyle/>
          <a:p>
            <a:r>
              <a:rPr lang="en-US" sz="2000" b="1" dirty="0">
                <a:solidFill>
                  <a:srgbClr val="213163"/>
                </a:solidFill>
              </a:rPr>
              <a:t>Screenshot of Output:  </a:t>
            </a:r>
            <a:endParaRPr lang="en-IN" sz="2000" b="1" dirty="0">
              <a:solidFill>
                <a:srgbClr val="213163"/>
              </a:solidFill>
            </a:endParaRPr>
          </a:p>
        </p:txBody>
      </p:sp>
      <p:pic>
        <p:nvPicPr>
          <p:cNvPr id="6" name="Picture 5" descr="A screenshot of a leaf spot&#10;&#10;AI-generated content may be incorrect.">
            <a:extLst>
              <a:ext uri="{FF2B5EF4-FFF2-40B4-BE49-F238E27FC236}">
                <a16:creationId xmlns:a16="http://schemas.microsoft.com/office/drawing/2014/main" id="{2A2F86C9-3D5A-045A-10D2-3194E48655F4}"/>
              </a:ext>
            </a:extLst>
          </p:cNvPr>
          <p:cNvPicPr>
            <a:picLocks noChangeAspect="1"/>
          </p:cNvPicPr>
          <p:nvPr/>
        </p:nvPicPr>
        <p:blipFill>
          <a:blip r:embed="rId2"/>
          <a:srcRect t="-1" b="10579"/>
          <a:stretch>
            <a:fillRect/>
          </a:stretch>
        </p:blipFill>
        <p:spPr>
          <a:xfrm>
            <a:off x="5822393" y="1454522"/>
            <a:ext cx="4864548" cy="4349066"/>
          </a:xfrm>
          <a:prstGeom prst="rect">
            <a:avLst/>
          </a:prstGeom>
        </p:spPr>
      </p:pic>
      <p:pic>
        <p:nvPicPr>
          <p:cNvPr id="8" name="Picture 7" descr="A screenshot of a cell phone&#10;&#10;AI-generated content may be incorrect.">
            <a:extLst>
              <a:ext uri="{FF2B5EF4-FFF2-40B4-BE49-F238E27FC236}">
                <a16:creationId xmlns:a16="http://schemas.microsoft.com/office/drawing/2014/main" id="{C64B29FE-84E6-262E-4903-5877628FE3A4}"/>
              </a:ext>
            </a:extLst>
          </p:cNvPr>
          <p:cNvPicPr>
            <a:picLocks noChangeAspect="1"/>
          </p:cNvPicPr>
          <p:nvPr/>
        </p:nvPicPr>
        <p:blipFill>
          <a:blip r:embed="rId3"/>
          <a:stretch>
            <a:fillRect/>
          </a:stretch>
        </p:blipFill>
        <p:spPr>
          <a:xfrm>
            <a:off x="516011" y="1454522"/>
            <a:ext cx="4563989" cy="4349066"/>
          </a:xfrm>
          <a:prstGeom prst="rect">
            <a:avLst/>
          </a:prstGeom>
        </p:spPr>
      </p:pic>
    </p:spTree>
    <p:extLst>
      <p:ext uri="{BB962C8B-B14F-4D97-AF65-F5344CB8AC3E}">
        <p14:creationId xmlns:p14="http://schemas.microsoft.com/office/powerpoint/2010/main" val="1635949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61D872-7EC7-439F-A588-B1D90CB7A92F}"/>
              </a:ext>
            </a:extLst>
          </p:cNvPr>
          <p:cNvSpPr txBox="1"/>
          <p:nvPr/>
        </p:nvSpPr>
        <p:spPr>
          <a:xfrm>
            <a:off x="149087" y="988151"/>
            <a:ext cx="6102626" cy="400110"/>
          </a:xfrm>
          <a:prstGeom prst="rect">
            <a:avLst/>
          </a:prstGeom>
          <a:noFill/>
        </p:spPr>
        <p:txBody>
          <a:bodyPr wrap="square">
            <a:spAutoFit/>
          </a:bodyPr>
          <a:lstStyle/>
          <a:p>
            <a:r>
              <a:rPr lang="en-US" sz="2000" b="1" dirty="0">
                <a:solidFill>
                  <a:srgbClr val="213163"/>
                </a:solidFill>
              </a:rPr>
              <a:t>Conclusion:</a:t>
            </a:r>
            <a:r>
              <a:rPr lang="en-US" sz="1800" b="1" dirty="0">
                <a:solidFill>
                  <a:srgbClr val="213163"/>
                </a:solidFill>
              </a:rPr>
              <a:t>  </a:t>
            </a:r>
            <a:endParaRPr lang="en-IN" sz="1800" dirty="0">
              <a:solidFill>
                <a:srgbClr val="213163"/>
              </a:solidFill>
            </a:endParaRPr>
          </a:p>
        </p:txBody>
      </p:sp>
      <p:sp>
        <p:nvSpPr>
          <p:cNvPr id="4" name="TextBox 3">
            <a:extLst>
              <a:ext uri="{FF2B5EF4-FFF2-40B4-BE49-F238E27FC236}">
                <a16:creationId xmlns:a16="http://schemas.microsoft.com/office/drawing/2014/main" id="{50A41F5A-758B-3AE1-89FF-A6FF8AF4C21F}"/>
              </a:ext>
            </a:extLst>
          </p:cNvPr>
          <p:cNvSpPr txBox="1"/>
          <p:nvPr/>
        </p:nvSpPr>
        <p:spPr>
          <a:xfrm>
            <a:off x="447675" y="1388261"/>
            <a:ext cx="11595238" cy="4893647"/>
          </a:xfrm>
          <a:prstGeom prst="rect">
            <a:avLst/>
          </a:prstGeom>
          <a:noFill/>
        </p:spPr>
        <p:txBody>
          <a:bodyPr wrap="square">
            <a:spAutoFit/>
          </a:bodyPr>
          <a:lstStyle/>
          <a:p>
            <a:pPr algn="just">
              <a:buFont typeface="Arial" panose="020B0604020202020204" pitchFamily="34" charset="0"/>
              <a:buChar char="•"/>
            </a:pPr>
            <a:r>
              <a:rPr lang="en-US" sz="2400" dirty="0"/>
              <a:t>In conclusion, this project successfully developed a Convolutional Neural Network (CNN)-based plant disease detection system capable of classifying leaf images into 39 different categories with high accuracy. The system demonstrates the potential of deep learning to provide a cost-effective, AI-powered solution that can assist farmers in diagnosing plant diseases quickly and reliably. By reducing dependency on manual inspection and expert intervention, the solution helps minimize crop losses and promotes healthier yields. Beyond its current form, the system can be further enhanced by integrating it with mobile applications and IoT-enabled sensors for real-time field monitoring, making it more accessible to farmers in rural and remote areas. Ultimately, this project contributes to the advancement of smart agriculture and plays a vital role in ensuring food security through the early detection and management of plant diseases.</a:t>
            </a:r>
          </a:p>
          <a:p>
            <a:pPr algn="just">
              <a:buFont typeface="Arial" panose="020B0604020202020204" pitchFamily="34" charset="0"/>
              <a:buChar char="•"/>
            </a:pPr>
            <a:endParaRPr lang="en-US" sz="2400" dirty="0"/>
          </a:p>
        </p:txBody>
      </p:sp>
    </p:spTree>
    <p:extLst>
      <p:ext uri="{BB962C8B-B14F-4D97-AF65-F5344CB8AC3E}">
        <p14:creationId xmlns:p14="http://schemas.microsoft.com/office/powerpoint/2010/main" val="151988358"/>
      </p:ext>
    </p:extLst>
  </p:cSld>
  <p:clrMapOvr>
    <a:masterClrMapping/>
  </p:clrMapOvr>
</p:sld>
</file>

<file path=ppt/theme/theme1.xml><?xml version="1.0" encoding="utf-8"?>
<a:theme xmlns:a="http://schemas.openxmlformats.org/drawingml/2006/main" name="Session 01 Design Thinking &amp; Critical Thinking">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ession 01 Design Thinking &amp; Critical Thinking" id="{1DE73F69-F87A-4ED3-81C1-82D2BA622E0C}" vid="{37568650-F724-47C7-905E-9640F8017497}"/>
    </a:ext>
  </a:extLst>
</a:theme>
</file>

<file path=docProps/app.xml><?xml version="1.0" encoding="utf-8"?>
<Properties xmlns="http://schemas.openxmlformats.org/officeDocument/2006/extended-properties" xmlns:vt="http://schemas.openxmlformats.org/officeDocument/2006/docPropsVTypes">
  <Template>Session 01 Design Thinking &amp; Critical Thinking</Template>
  <TotalTime>21</TotalTime>
  <Words>493</Words>
  <Application>Microsoft Office PowerPoint</Application>
  <PresentationFormat>Widescreen</PresentationFormat>
  <Paragraphs>41</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Session 01 Design Thinking &amp; Critical Thinking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Mahesh Kurhe</dc:creator>
  <cp:lastModifiedBy>Arya Raut</cp:lastModifiedBy>
  <cp:revision>4</cp:revision>
  <dcterms:created xsi:type="dcterms:W3CDTF">2024-12-31T09:40:01Z</dcterms:created>
  <dcterms:modified xsi:type="dcterms:W3CDTF">2025-09-12T20:26:37Z</dcterms:modified>
</cp:coreProperties>
</file>

<file path=docProps/thumbnail.jpeg>
</file>